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272" r:id="rId5"/>
    <p:sldId id="277" r:id="rId6"/>
    <p:sldId id="273" r:id="rId7"/>
    <p:sldId id="275" r:id="rId8"/>
    <p:sldId id="276" r:id="rId9"/>
    <p:sldId id="261" r:id="rId10"/>
    <p:sldId id="271" r:id="rId11"/>
    <p:sldId id="263" r:id="rId12"/>
    <p:sldId id="269" r:id="rId13"/>
    <p:sldId id="270" r:id="rId14"/>
    <p:sldId id="265" r:id="rId15"/>
    <p:sldId id="268" r:id="rId16"/>
    <p:sldId id="264" r:id="rId17"/>
    <p:sldId id="267" r:id="rId18"/>
    <p:sldId id="262" r:id="rId19"/>
    <p:sldId id="278" r:id="rId20"/>
  </p:sldIdLst>
  <p:sldSz cx="12192000" cy="6858000"/>
  <p:notesSz cx="6877050" cy="9315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50" autoAdjust="0"/>
  </p:normalViewPr>
  <p:slideViewPr>
    <p:cSldViewPr snapToGrid="0">
      <p:cViewPr varScale="1">
        <p:scale>
          <a:sx n="91" d="100"/>
          <a:sy n="91" d="100"/>
        </p:scale>
        <p:origin x="114" y="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67390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467390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61B41690-AF5E-41A6-AFFD-0615E4DC4278}" type="datetimeFigureOut">
              <a:rPr lang="en-PH" smtClean="0"/>
              <a:t>10/24/2019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8061"/>
            <a:ext cx="2980055" cy="467389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404" y="8848061"/>
            <a:ext cx="2980055" cy="467389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21DF5FC9-3E56-48CE-BF5C-6BBBCD4736A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63604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65773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65773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02C97043-5139-4476-A95B-39E8B645BF62}" type="datetimeFigureOut">
              <a:rPr lang="en-PH" smtClean="0"/>
              <a:pPr/>
              <a:t>10/24/2019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375" y="698500"/>
            <a:ext cx="6210300" cy="3494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424839"/>
            <a:ext cx="5501640" cy="4191953"/>
          </a:xfrm>
          <a:prstGeom prst="rect">
            <a:avLst/>
          </a:prstGeom>
        </p:spPr>
        <p:txBody>
          <a:bodyPr vert="horz" lIns="92528" tIns="46264" rIns="92528" bIns="462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8060"/>
            <a:ext cx="2980055" cy="465773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8848060"/>
            <a:ext cx="2980055" cy="465773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DD15D599-5E56-4721-A5AC-31E34872F2D3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06380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D599-5E56-4721-A5AC-31E34872F2D3}" type="slidenum">
              <a:rPr lang="en-PH" smtClean="0"/>
              <a:pPr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05771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D599-5E56-4721-A5AC-31E34872F2D3}" type="slidenum">
              <a:rPr lang="en-PH" smtClean="0"/>
              <a:pPr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12196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D599-5E56-4721-A5AC-31E34872F2D3}" type="slidenum">
              <a:rPr lang="en-PH" smtClean="0"/>
              <a:pPr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75229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D599-5E56-4721-A5AC-31E34872F2D3}" type="slidenum">
              <a:rPr lang="en-PH" smtClean="0"/>
              <a:pPr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9767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D599-5E56-4721-A5AC-31E34872F2D3}" type="slidenum">
              <a:rPr lang="en-PH" smtClean="0"/>
              <a:pPr/>
              <a:t>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64743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D599-5E56-4721-A5AC-31E34872F2D3}" type="slidenum">
              <a:rPr lang="en-PH" smtClean="0"/>
              <a:pPr/>
              <a:t>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06206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D599-5E56-4721-A5AC-31E34872F2D3}" type="slidenum">
              <a:rPr lang="en-PH" smtClean="0"/>
              <a:pPr/>
              <a:t>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33383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0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1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1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8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8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3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97B5-C893-4095-8357-5919F9CF5B2F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694910"/>
            <a:ext cx="11334750" cy="369624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900" b="1" dirty="0" smtClean="0"/>
              <a:t>CHART PROJECT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Course  in Marine Cartography and Data Assessment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UKHO, Taunton, UK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(2016)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4821238"/>
            <a:ext cx="9144000" cy="1655762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NEIL DEMETRIO A. QUODALA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Philippines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49" y="11530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1851714"/>
            <a:ext cx="10515600" cy="5006286"/>
          </a:xfrm>
        </p:spPr>
        <p:txBody>
          <a:bodyPr>
            <a:normAutofit fontScale="55000" lnSpcReduction="20000"/>
          </a:bodyPr>
          <a:lstStyle/>
          <a:p>
            <a:r>
              <a:rPr lang="en-US" sz="5500" b="1" dirty="0" smtClean="0"/>
              <a:t>FOUNDATION</a:t>
            </a:r>
            <a:endParaRPr lang="en-US" sz="4300" b="1" dirty="0" smtClean="0"/>
          </a:p>
          <a:p>
            <a:pPr lvl="3"/>
            <a:r>
              <a:rPr lang="en-US" sz="4700" dirty="0" smtClean="0"/>
              <a:t>Depths Contours</a:t>
            </a:r>
          </a:p>
          <a:p>
            <a:pPr lvl="3"/>
            <a:r>
              <a:rPr lang="en-US" sz="4700" dirty="0" smtClean="0"/>
              <a:t>Depth Selection</a:t>
            </a:r>
          </a:p>
          <a:p>
            <a:pPr lvl="3"/>
            <a:r>
              <a:rPr lang="en-US" sz="4700" dirty="0" smtClean="0"/>
              <a:t>Nature of the Seabed</a:t>
            </a:r>
          </a:p>
          <a:p>
            <a:pPr lvl="3"/>
            <a:r>
              <a:rPr lang="en-US" sz="4700" dirty="0" smtClean="0"/>
              <a:t>Tides Theory</a:t>
            </a:r>
          </a:p>
          <a:p>
            <a:pPr lvl="3"/>
            <a:r>
              <a:rPr lang="en-US" sz="4700" dirty="0" smtClean="0"/>
              <a:t> Vertical Datum</a:t>
            </a:r>
          </a:p>
          <a:p>
            <a:pPr lvl="3"/>
            <a:r>
              <a:rPr lang="en-US" sz="4700" dirty="0" smtClean="0"/>
              <a:t>Wrecks</a:t>
            </a:r>
          </a:p>
          <a:p>
            <a:pPr lvl="3"/>
            <a:r>
              <a:rPr lang="en-US" sz="4700" dirty="0" smtClean="0"/>
              <a:t>Navigational Dangers</a:t>
            </a:r>
          </a:p>
          <a:p>
            <a:pPr lvl="3"/>
            <a:r>
              <a:rPr lang="en-US" sz="4700" dirty="0" smtClean="0"/>
              <a:t>Aids to Navigation</a:t>
            </a:r>
          </a:p>
          <a:p>
            <a:pPr lvl="3"/>
            <a:r>
              <a:rPr lang="en-US" sz="4700" dirty="0" smtClean="0"/>
              <a:t>Sailing Direction</a:t>
            </a:r>
          </a:p>
          <a:p>
            <a:pPr lvl="3"/>
            <a:r>
              <a:rPr lang="en-US" sz="4700" dirty="0" smtClean="0"/>
              <a:t>Navigational Buoys – the IALA System</a:t>
            </a:r>
          </a:p>
          <a:p>
            <a:pPr lvl="3"/>
            <a:r>
              <a:rPr lang="en-US" sz="4700" dirty="0" smtClean="0"/>
              <a:t>Magnetics</a:t>
            </a:r>
          </a:p>
          <a:p>
            <a:pPr lvl="3"/>
            <a:r>
              <a:rPr lang="en-US" sz="4700" dirty="0" smtClean="0"/>
              <a:t>Topography</a:t>
            </a:r>
          </a:p>
          <a:p>
            <a:pPr lvl="3"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099" y="1162050"/>
            <a:ext cx="10515600" cy="809292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4050"/>
            <a:ext cx="10515600" cy="4933950"/>
          </a:xfrm>
        </p:spPr>
        <p:txBody>
          <a:bodyPr>
            <a:normAutofit lnSpcReduction="10000"/>
          </a:bodyPr>
          <a:lstStyle/>
          <a:p>
            <a:r>
              <a:rPr lang="en-US" sz="3000" b="1" dirty="0" smtClean="0"/>
              <a:t>COMPILATION</a:t>
            </a:r>
          </a:p>
          <a:p>
            <a:pPr lvl="1"/>
            <a:r>
              <a:rPr lang="en-US" sz="2800" b="1" dirty="0" smtClean="0"/>
              <a:t>Understanding IHO S-57  Transfer Standard</a:t>
            </a:r>
          </a:p>
          <a:p>
            <a:pPr lvl="2"/>
            <a:r>
              <a:rPr lang="en-US" sz="2600" dirty="0" smtClean="0"/>
              <a:t>Overview of S-57</a:t>
            </a:r>
          </a:p>
          <a:p>
            <a:pPr lvl="2"/>
            <a:r>
              <a:rPr lang="en-US" sz="2600" dirty="0" smtClean="0"/>
              <a:t>ENC Product Specification</a:t>
            </a:r>
          </a:p>
          <a:p>
            <a:pPr lvl="2"/>
            <a:r>
              <a:rPr lang="en-US" sz="2600" dirty="0" smtClean="0"/>
              <a:t>Introduction to Objects and Attributes</a:t>
            </a:r>
          </a:p>
          <a:p>
            <a:pPr lvl="2"/>
            <a:r>
              <a:rPr lang="en-US" sz="2600" dirty="0" smtClean="0"/>
              <a:t>Introduction to Topology</a:t>
            </a:r>
          </a:p>
          <a:p>
            <a:pPr lvl="2"/>
            <a:r>
              <a:rPr lang="en-US" sz="2600" dirty="0" smtClean="0"/>
              <a:t>Object and Attributes Catalogue</a:t>
            </a:r>
          </a:p>
          <a:p>
            <a:pPr lvl="2"/>
            <a:r>
              <a:rPr lang="en-US" sz="2600" dirty="0" smtClean="0"/>
              <a:t>Mandatory Attributes</a:t>
            </a:r>
          </a:p>
          <a:p>
            <a:pPr lvl="2"/>
            <a:r>
              <a:rPr lang="en-US" sz="2600" dirty="0" smtClean="0"/>
              <a:t>META Objects</a:t>
            </a:r>
          </a:p>
          <a:p>
            <a:pPr lvl="2"/>
            <a:r>
              <a:rPr lang="en-US" sz="2600" dirty="0" smtClean="0"/>
              <a:t>Master Slave Relationship</a:t>
            </a:r>
          </a:p>
          <a:p>
            <a:pPr lvl="2"/>
            <a:r>
              <a:rPr lang="en-US" sz="2600" dirty="0" smtClean="0"/>
              <a:t>Encoding Rocks, Wrecks, </a:t>
            </a:r>
            <a:r>
              <a:rPr lang="en-US" sz="2600" dirty="0" err="1" smtClean="0"/>
              <a:t>Obstns</a:t>
            </a:r>
            <a:r>
              <a:rPr lang="en-US" sz="2600" dirty="0" smtClean="0"/>
              <a:t> and Seabed</a:t>
            </a:r>
          </a:p>
          <a:p>
            <a:pPr lvl="2"/>
            <a:r>
              <a:rPr lang="en-US" sz="2600" dirty="0" smtClean="0"/>
              <a:t>CATZOC and M_SREL</a:t>
            </a:r>
          </a:p>
          <a:p>
            <a:endParaRPr lang="en-US" b="1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17212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1889814"/>
            <a:ext cx="10515600" cy="4739586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COMPILATION</a:t>
            </a:r>
          </a:p>
          <a:p>
            <a:pPr lvl="1"/>
            <a:r>
              <a:rPr lang="en-US" sz="2800" b="1" dirty="0" smtClean="0"/>
              <a:t>ENC Production Software – CARIS </a:t>
            </a:r>
            <a:r>
              <a:rPr lang="en-US" sz="2800" b="1" dirty="0" err="1" smtClean="0"/>
              <a:t>familiarisation</a:t>
            </a:r>
            <a:endParaRPr lang="en-US" sz="2800" b="1" dirty="0" smtClean="0"/>
          </a:p>
          <a:p>
            <a:pPr lvl="4"/>
            <a:r>
              <a:rPr lang="en-US" sz="2600" dirty="0" smtClean="0"/>
              <a:t>Introduction to ENC Software</a:t>
            </a:r>
          </a:p>
          <a:p>
            <a:pPr lvl="4"/>
            <a:r>
              <a:rPr lang="en-US" sz="2600" dirty="0" smtClean="0"/>
              <a:t>Data Capture</a:t>
            </a:r>
          </a:p>
          <a:p>
            <a:pPr lvl="4"/>
            <a:r>
              <a:rPr lang="en-US" sz="2600" dirty="0" smtClean="0"/>
              <a:t>Lights and Light Supports, Light Sectors</a:t>
            </a:r>
          </a:p>
          <a:p>
            <a:pPr lvl="4"/>
            <a:r>
              <a:rPr lang="en-US" sz="2600" dirty="0" smtClean="0"/>
              <a:t>Capturing Navigational Lines</a:t>
            </a:r>
          </a:p>
          <a:p>
            <a:pPr lvl="4"/>
            <a:r>
              <a:rPr lang="en-US" sz="2600" dirty="0" smtClean="0"/>
              <a:t> Encoding Chart Notes and Picture Files</a:t>
            </a:r>
          </a:p>
          <a:p>
            <a:pPr lvl="4"/>
            <a:r>
              <a:rPr lang="en-US" sz="2600" dirty="0" smtClean="0"/>
              <a:t>Encoding Magnetic Variation</a:t>
            </a:r>
          </a:p>
          <a:p>
            <a:pPr lvl="4"/>
            <a:r>
              <a:rPr lang="en-US" sz="2600" dirty="0" smtClean="0"/>
              <a:t>S-57 Theory Test</a:t>
            </a:r>
          </a:p>
          <a:p>
            <a:endParaRPr lang="en-US" b="1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49" y="11530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5514"/>
            <a:ext cx="10515600" cy="4739586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COMPILATION</a:t>
            </a:r>
          </a:p>
          <a:p>
            <a:pPr lvl="1"/>
            <a:r>
              <a:rPr lang="en-US" sz="2800" b="1" dirty="0" smtClean="0"/>
              <a:t>Data Base Compilation</a:t>
            </a:r>
          </a:p>
          <a:p>
            <a:pPr lvl="4"/>
            <a:r>
              <a:rPr lang="en-US" sz="2600" dirty="0" smtClean="0"/>
              <a:t>Create New Cell</a:t>
            </a:r>
          </a:p>
          <a:p>
            <a:pPr lvl="4"/>
            <a:r>
              <a:rPr lang="en-US" sz="2600" dirty="0" smtClean="0"/>
              <a:t>Coastline Compilation</a:t>
            </a:r>
          </a:p>
          <a:p>
            <a:pPr lvl="4"/>
            <a:r>
              <a:rPr lang="en-US" sz="2600" dirty="0" smtClean="0"/>
              <a:t>Bathymetry Compilation</a:t>
            </a:r>
          </a:p>
          <a:p>
            <a:pPr lvl="4"/>
            <a:r>
              <a:rPr lang="en-US" sz="2600" dirty="0" smtClean="0"/>
              <a:t>Geometry and S-58 Tests</a:t>
            </a:r>
          </a:p>
          <a:p>
            <a:pPr lvl="4"/>
            <a:r>
              <a:rPr lang="en-US" sz="2600" dirty="0" smtClean="0"/>
              <a:t>Topography</a:t>
            </a:r>
          </a:p>
          <a:p>
            <a:pPr lvl="4"/>
            <a:r>
              <a:rPr lang="en-US" sz="2600" dirty="0" err="1" smtClean="0"/>
              <a:t>Genaralisation</a:t>
            </a:r>
            <a:r>
              <a:rPr lang="en-US" sz="2600" dirty="0" smtClean="0"/>
              <a:t> of data</a:t>
            </a:r>
          </a:p>
          <a:p>
            <a:pPr lvl="2">
              <a:buNone/>
            </a:pPr>
            <a:endParaRPr lang="en-US" b="1" dirty="0" smtClean="0"/>
          </a:p>
          <a:p>
            <a:endParaRPr lang="en-US" b="1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099" y="11911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1813614"/>
            <a:ext cx="10515600" cy="4351338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PRODUCT CONSTRUCTION</a:t>
            </a:r>
          </a:p>
          <a:p>
            <a:pPr lvl="2"/>
            <a:r>
              <a:rPr lang="en-US" sz="2800" b="1" dirty="0" smtClean="0"/>
              <a:t>Enc Production</a:t>
            </a:r>
            <a:endParaRPr lang="en-PH" sz="2800" b="1" dirty="0" smtClean="0">
              <a:cs typeface="Arial" panose="020B0604020202020204" pitchFamily="34" charset="0"/>
            </a:endParaRPr>
          </a:p>
          <a:p>
            <a:pPr lvl="4"/>
            <a:r>
              <a:rPr lang="en-PH" sz="2600" dirty="0" smtClean="0">
                <a:cs typeface="Arial" panose="020B0604020202020204" pitchFamily="34" charset="0"/>
              </a:rPr>
              <a:t>Navigational Purpose (Usage Bands)</a:t>
            </a:r>
          </a:p>
          <a:p>
            <a:pPr lvl="4"/>
            <a:r>
              <a:rPr lang="en-PH" sz="2600" dirty="0" smtClean="0">
                <a:cs typeface="Arial" panose="020B0604020202020204" pitchFamily="34" charset="0"/>
              </a:rPr>
              <a:t>Cell Size</a:t>
            </a:r>
          </a:p>
          <a:p>
            <a:pPr lvl="4"/>
            <a:r>
              <a:rPr lang="en-PH" sz="2600" dirty="0" smtClean="0">
                <a:cs typeface="Arial" panose="020B0604020202020204" pitchFamily="34" charset="0"/>
              </a:rPr>
              <a:t>Topology</a:t>
            </a:r>
          </a:p>
          <a:p>
            <a:pPr lvl="4"/>
            <a:r>
              <a:rPr lang="en-PH" sz="2600" dirty="0" smtClean="0">
                <a:cs typeface="Arial" panose="020B0604020202020204" pitchFamily="34" charset="0"/>
              </a:rPr>
              <a:t>Object Classes and Attributes</a:t>
            </a:r>
          </a:p>
          <a:p>
            <a:pPr lvl="4"/>
            <a:r>
              <a:rPr lang="en-PH" sz="2600" dirty="0" smtClean="0">
                <a:cs typeface="Arial" panose="020B0604020202020204" pitchFamily="34" charset="0"/>
              </a:rPr>
              <a:t>Polygons Language</a:t>
            </a:r>
          </a:p>
          <a:p>
            <a:pPr lvl="4"/>
            <a:r>
              <a:rPr lang="en-PH" sz="2600" dirty="0" smtClean="0">
                <a:cs typeface="Arial" panose="020B0604020202020204" pitchFamily="34" charset="0"/>
              </a:rPr>
              <a:t>Cartographic Framework</a:t>
            </a:r>
          </a:p>
          <a:p>
            <a:pPr lvl="2"/>
            <a:endParaRPr lang="en-US" sz="2600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099" y="113402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0764"/>
            <a:ext cx="10515600" cy="4351338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PRODUCT CONSTRUCTION</a:t>
            </a:r>
          </a:p>
          <a:p>
            <a:pPr lvl="2"/>
            <a:r>
              <a:rPr lang="en-US" sz="2800" b="1" dirty="0" smtClean="0"/>
              <a:t>PAPER CHART</a:t>
            </a:r>
            <a:endParaRPr lang="en-PH" b="1" dirty="0" smtClean="0">
              <a:cs typeface="Arial" panose="020B0604020202020204" pitchFamily="34" charset="0"/>
            </a:endParaRPr>
          </a:p>
          <a:p>
            <a:pPr lvl="5"/>
            <a:r>
              <a:rPr lang="en-PH" sz="2600" dirty="0" smtClean="0">
                <a:cs typeface="Arial" panose="020B0604020202020204" pitchFamily="34" charset="0"/>
              </a:rPr>
              <a:t>Chart Design</a:t>
            </a:r>
          </a:p>
          <a:p>
            <a:pPr lvl="5"/>
            <a:r>
              <a:rPr lang="en-PH" sz="2600" dirty="0" smtClean="0">
                <a:cs typeface="Arial" panose="020B0604020202020204" pitchFamily="34" charset="0"/>
              </a:rPr>
              <a:t>Title Notes</a:t>
            </a:r>
          </a:p>
          <a:p>
            <a:pPr lvl="5"/>
            <a:r>
              <a:rPr lang="en-PH" sz="2600" dirty="0" smtClean="0">
                <a:cs typeface="Arial" panose="020B0604020202020204" pitchFamily="34" charset="0"/>
              </a:rPr>
              <a:t>Cautionary Notes</a:t>
            </a:r>
          </a:p>
          <a:p>
            <a:pPr lvl="5"/>
            <a:r>
              <a:rPr lang="en-PH" sz="2600" dirty="0" smtClean="0">
                <a:cs typeface="Arial" panose="020B0604020202020204" pitchFamily="34" charset="0"/>
              </a:rPr>
              <a:t>Tidal Information</a:t>
            </a:r>
          </a:p>
          <a:p>
            <a:pPr lvl="5"/>
            <a:r>
              <a:rPr lang="en-PH" sz="2600" dirty="0" smtClean="0">
                <a:cs typeface="Arial" panose="020B0604020202020204" pitchFamily="34" charset="0"/>
              </a:rPr>
              <a:t>Text Placement</a:t>
            </a:r>
          </a:p>
          <a:p>
            <a:pPr lvl="5"/>
            <a:r>
              <a:rPr lang="en-PH" sz="2600" dirty="0" smtClean="0">
                <a:cs typeface="Arial" panose="020B0604020202020204" pitchFamily="34" charset="0"/>
              </a:rPr>
              <a:t>Magnetic Compasses</a:t>
            </a:r>
          </a:p>
          <a:p>
            <a:pPr lvl="5"/>
            <a:r>
              <a:rPr lang="en-PH" sz="2600" dirty="0" smtClean="0">
                <a:cs typeface="Arial" panose="020B0604020202020204" pitchFamily="34" charset="0"/>
              </a:rPr>
              <a:t>Source Diagrams</a:t>
            </a:r>
          </a:p>
          <a:p>
            <a:pPr lvl="2"/>
            <a:endParaRPr lang="en-US" sz="2600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17212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1794564"/>
            <a:ext cx="10515600" cy="4351338"/>
          </a:xfrm>
        </p:spPr>
        <p:txBody>
          <a:bodyPr/>
          <a:lstStyle/>
          <a:p>
            <a:r>
              <a:rPr lang="en-US" b="1" dirty="0" smtClean="0"/>
              <a:t>DATA ASSESSMENT AND PRODUCT MAINTENANCE</a:t>
            </a:r>
          </a:p>
          <a:p>
            <a:pPr lvl="3"/>
            <a:r>
              <a:rPr lang="en-US" sz="2600" dirty="0" smtClean="0"/>
              <a:t>Source Data</a:t>
            </a:r>
          </a:p>
          <a:p>
            <a:pPr lvl="3"/>
            <a:r>
              <a:rPr lang="en-US" sz="2600" dirty="0" smtClean="0"/>
              <a:t>Data Assessment</a:t>
            </a:r>
          </a:p>
          <a:p>
            <a:pPr lvl="5"/>
            <a:r>
              <a:rPr lang="en-US" sz="2600" dirty="0" smtClean="0"/>
              <a:t>Textual</a:t>
            </a:r>
          </a:p>
          <a:p>
            <a:pPr lvl="5"/>
            <a:r>
              <a:rPr lang="en-US" sz="2600" dirty="0" smtClean="0"/>
              <a:t>Charts Maps</a:t>
            </a:r>
          </a:p>
          <a:p>
            <a:pPr lvl="5"/>
            <a:r>
              <a:rPr lang="en-US" sz="2600" dirty="0" smtClean="0"/>
              <a:t>Surveys</a:t>
            </a:r>
          </a:p>
          <a:p>
            <a:pPr lvl="3"/>
            <a:r>
              <a:rPr lang="en-US" sz="2600" dirty="0" smtClean="0"/>
              <a:t>Notice to Mariners</a:t>
            </a:r>
          </a:p>
          <a:p>
            <a:pPr lvl="3"/>
            <a:r>
              <a:rPr lang="en-US" sz="2600" dirty="0" smtClean="0"/>
              <a:t>Notice to Mariners Blocks</a:t>
            </a:r>
          </a:p>
          <a:p>
            <a:pPr lvl="3"/>
            <a:r>
              <a:rPr lang="en-US" sz="2600" dirty="0" smtClean="0"/>
              <a:t>ENC Updates</a:t>
            </a:r>
          </a:p>
          <a:p>
            <a:pPr lvl="3"/>
            <a:r>
              <a:rPr lang="en-US" sz="2600" dirty="0" smtClean="0"/>
              <a:t>New Edition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13402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1737414"/>
            <a:ext cx="10515600" cy="4351338"/>
          </a:xfrm>
        </p:spPr>
        <p:txBody>
          <a:bodyPr/>
          <a:lstStyle/>
          <a:p>
            <a:r>
              <a:rPr lang="en-US" sz="3000" b="1" dirty="0" smtClean="0"/>
              <a:t>FINAL PROJECT</a:t>
            </a:r>
          </a:p>
          <a:p>
            <a:pPr lvl="1"/>
            <a:r>
              <a:rPr lang="en-US" sz="2800" dirty="0" smtClean="0"/>
              <a:t>BRIXAM PROJECT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uggestion for the future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PH" dirty="0" smtClean="0">
                <a:latin typeface="Arial" pitchFamily="34" charset="0"/>
                <a:cs typeface="Arial" pitchFamily="34" charset="0"/>
              </a:rPr>
              <a:t>   Continue the CHART PROJECT program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order for the new cartographers to cope up with changes and updates in the field of marine cartography.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endParaRPr lang="en-PH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220" y="2934580"/>
            <a:ext cx="10515600" cy="912205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</a:t>
            </a:r>
            <a:endParaRPr lang="en-US" sz="6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2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Self introduction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635273"/>
              </p:ext>
            </p:extLst>
          </p:nvPr>
        </p:nvGraphicFramePr>
        <p:xfrm>
          <a:off x="1164845" y="2098224"/>
          <a:ext cx="8128000" cy="475977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92843"/>
                <a:gridCol w="5635157"/>
              </a:tblGrid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MARK NEIL DEMETRIO</a:t>
                      </a:r>
                      <a:r>
                        <a:rPr lang="en-US" sz="2000" b="1" baseline="0" dirty="0" smtClean="0"/>
                        <a:t> A. QUODALA</a:t>
                      </a:r>
                      <a:endParaRPr lang="en-US" sz="2000" b="1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Alumni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2016</a:t>
                      </a:r>
                      <a:endParaRPr lang="en-US" sz="2000" b="1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PHILIPPINES</a:t>
                      </a:r>
                      <a:endParaRPr lang="en-US" sz="2000" b="1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NATIONAL MAPPING AND RESOURCE INFORMATION AUTHORITY (NAMRIA)</a:t>
                      </a:r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Position/Job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SEAMAN FIRST CLASS</a:t>
                      </a:r>
                      <a:endParaRPr lang="en-US" sz="2000" b="1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job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CHART COMPILIER  AND VERIFIER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616694" y="2092130"/>
            <a:ext cx="2257425" cy="2752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Please put your photo here! </a:t>
            </a:r>
            <a:endParaRPr lang="en-US" dirty="0"/>
          </a:p>
        </p:txBody>
      </p:sp>
      <p:pic>
        <p:nvPicPr>
          <p:cNvPr id="1026" name="Picture 2" descr="J:\MARK\mark\HB ID PHOTO\m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54738" y="2076449"/>
            <a:ext cx="2489612" cy="28323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626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768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838200" y="1752601"/>
          <a:ext cx="10515600" cy="5160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4286250"/>
                <a:gridCol w="4076700"/>
              </a:tblGrid>
              <a:tr h="422925"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YEAR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POSITION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PROJECTS/ACHIEVEMENTS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4690"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COMPILIER 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Chart 1526,1528,1529</a:t>
                      </a:r>
                      <a:r>
                        <a:rPr lang="en-PH" sz="2200" baseline="0" dirty="0" smtClean="0">
                          <a:latin typeface="Arial" pitchFamily="34" charset="0"/>
                          <a:cs typeface="Arial" pitchFamily="34" charset="0"/>
                        </a:rPr>
                        <a:t> and </a:t>
                      </a:r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1555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44859"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PH" sz="2000" dirty="0" smtClean="0">
                          <a:latin typeface="Arial" pitchFamily="34" charset="0"/>
                          <a:cs typeface="Arial" pitchFamily="34" charset="0"/>
                        </a:rPr>
                        <a:t>New compilation, Chart</a:t>
                      </a:r>
                      <a:r>
                        <a:rPr lang="en-PH" sz="2000" baseline="0" dirty="0" smtClean="0">
                          <a:latin typeface="Arial" pitchFamily="34" charset="0"/>
                          <a:cs typeface="Arial" pitchFamily="34" charset="0"/>
                        </a:rPr>
                        <a:t> planning, Gathering Topographic and Navigational Information for updating, Bathymetric Data Compilation, Gathering Tidal Information and Compass Rose for updating, Cartographic enhancement, Quality Assurance and Printing of Charts</a:t>
                      </a:r>
                      <a:endParaRPr lang="en-PH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2925">
                <a:tc>
                  <a:txBody>
                    <a:bodyPr/>
                    <a:lstStyle/>
                    <a:p>
                      <a:pPr algn="ctr"/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768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838200" y="1752601"/>
          <a:ext cx="10515600" cy="5112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4286250"/>
                <a:gridCol w="4076700"/>
              </a:tblGrid>
              <a:tr h="422925"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YEAR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POSITION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PROJECTS/ACHIEVEMENTS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4690"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COMPILIER 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PH4SNJCO</a:t>
                      </a:r>
                      <a:r>
                        <a:rPr lang="en-PH" sz="2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44859"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PH" sz="2000" dirty="0" smtClean="0">
                          <a:latin typeface="Arial" pitchFamily="34" charset="0"/>
                          <a:cs typeface="Arial" pitchFamily="34" charset="0"/>
                        </a:rPr>
                        <a:t>New ENC compilation using </a:t>
                      </a:r>
                      <a:r>
                        <a:rPr lang="en-PH" sz="2000" dirty="0" err="1" smtClean="0">
                          <a:latin typeface="Arial" pitchFamily="34" charset="0"/>
                          <a:cs typeface="Arial" pitchFamily="34" charset="0"/>
                        </a:rPr>
                        <a:t>ArcGis</a:t>
                      </a:r>
                      <a:r>
                        <a:rPr lang="en-PH" sz="2000" dirty="0" smtClean="0">
                          <a:latin typeface="Arial" pitchFamily="34" charset="0"/>
                          <a:cs typeface="Arial" pitchFamily="34" charset="0"/>
                        </a:rPr>
                        <a:t> software, Gathered relevant data's and information</a:t>
                      </a:r>
                      <a:r>
                        <a:rPr lang="en-PH" sz="2000" baseline="0" dirty="0" smtClean="0">
                          <a:latin typeface="Arial" pitchFamily="34" charset="0"/>
                          <a:cs typeface="Arial" pitchFamily="34" charset="0"/>
                        </a:rPr>
                        <a:t> to compile the PH4SNJCO, Quality Assurance, Run validation using ENC Designer, ENC Analyzer, Orca Master, Creation of ENC Exchange Set,</a:t>
                      </a:r>
                    </a:p>
                  </a:txBody>
                  <a:tcPr/>
                </a:tc>
              </a:tr>
              <a:tr h="422925">
                <a:tc>
                  <a:txBody>
                    <a:bodyPr/>
                    <a:lstStyle/>
                    <a:p>
                      <a:pPr algn="ctr"/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768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838200" y="1752601"/>
          <a:ext cx="10515600" cy="5112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4286250"/>
                <a:gridCol w="4076700"/>
              </a:tblGrid>
              <a:tr h="422925"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YEAR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POSITION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PROJECTS/ACHIEVEMENTS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4690"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COMPILIER 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baseline="0" dirty="0" smtClean="0">
                          <a:latin typeface="Arial" pitchFamily="34" charset="0"/>
                          <a:cs typeface="Arial" pitchFamily="34" charset="0"/>
                        </a:rPr>
                        <a:t>Chart 4464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44859"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PH" sz="2000" dirty="0" smtClean="0">
                          <a:latin typeface="Arial" pitchFamily="34" charset="0"/>
                          <a:cs typeface="Arial" pitchFamily="34" charset="0"/>
                        </a:rPr>
                        <a:t>New compilation using </a:t>
                      </a:r>
                      <a:r>
                        <a:rPr lang="en-PH" sz="2000" dirty="0" err="1" smtClean="0">
                          <a:latin typeface="Arial" pitchFamily="34" charset="0"/>
                          <a:cs typeface="Arial" pitchFamily="34" charset="0"/>
                        </a:rPr>
                        <a:t>ArcGIS</a:t>
                      </a:r>
                      <a:r>
                        <a:rPr lang="en-PH" sz="20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PH" sz="2000" baseline="0" dirty="0" smtClean="0">
                          <a:latin typeface="Arial" pitchFamily="34" charset="0"/>
                          <a:cs typeface="Arial" pitchFamily="34" charset="0"/>
                        </a:rPr>
                        <a:t>Gathering Topographic and Navigational Information for updating, Gathering Tidal Information and Compass Rose for updating, Cartographic enhancement, Quality Assurance and Printing of Charts</a:t>
                      </a:r>
                      <a:endParaRPr lang="en-PH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2925">
                <a:tc>
                  <a:txBody>
                    <a:bodyPr/>
                    <a:lstStyle/>
                    <a:p>
                      <a:pPr algn="ctr"/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768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838200" y="1752601"/>
          <a:ext cx="10515600" cy="5112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4286250"/>
                <a:gridCol w="4076700"/>
              </a:tblGrid>
              <a:tr h="422925"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YEAR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POSITION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PROJECTS/ACHIEVEMENTS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4690"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COMPILIER 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44859"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baseline="0" dirty="0" smtClean="0">
                          <a:latin typeface="Arial" pitchFamily="34" charset="0"/>
                          <a:cs typeface="Arial" pitchFamily="34" charset="0"/>
                        </a:rPr>
                        <a:t>Published Chart 1523, Chart 1528 and Chart 4659</a:t>
                      </a:r>
                    </a:p>
                    <a:p>
                      <a:pPr algn="l"/>
                      <a:endParaRPr lang="en-PH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en-PH" sz="2000" dirty="0" smtClean="0">
                          <a:latin typeface="Arial" pitchFamily="34" charset="0"/>
                          <a:cs typeface="Arial" pitchFamily="34" charset="0"/>
                        </a:rPr>
                        <a:t>Resource</a:t>
                      </a:r>
                      <a:r>
                        <a:rPr lang="en-PH" sz="2000" baseline="0" dirty="0" smtClean="0">
                          <a:latin typeface="Arial" pitchFamily="34" charset="0"/>
                          <a:cs typeface="Arial" pitchFamily="34" charset="0"/>
                        </a:rPr>
                        <a:t> person and presented power point about Nautical Charting and ENC for the Philippine Coast Guard</a:t>
                      </a:r>
                    </a:p>
                    <a:p>
                      <a:pPr algn="l"/>
                      <a:endParaRPr lang="en-PH" sz="2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en-PH" sz="2000" baseline="0" dirty="0" smtClean="0">
                          <a:latin typeface="Arial" pitchFamily="34" charset="0"/>
                          <a:cs typeface="Arial" pitchFamily="34" charset="0"/>
                        </a:rPr>
                        <a:t>Execute Field Validation of ENC Exchange Set of PH5TBN40 and PH5JAGNA</a:t>
                      </a:r>
                      <a:endParaRPr lang="en-PH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2925">
                <a:tc>
                  <a:txBody>
                    <a:bodyPr/>
                    <a:lstStyle/>
                    <a:p>
                      <a:pPr algn="ctr"/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768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838200" y="1752601"/>
          <a:ext cx="1042035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151"/>
                <a:gridCol w="4247425"/>
                <a:gridCol w="4039774"/>
              </a:tblGrid>
              <a:tr h="379526"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YEAR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POSITION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PROJECTS/ACHIEVEMENTS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70523"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COMPILIER  / VERIFIER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Chart</a:t>
                      </a:r>
                      <a:r>
                        <a:rPr lang="en-PH" sz="2200" baseline="0" dirty="0" smtClean="0">
                          <a:latin typeface="Arial" pitchFamily="34" charset="0"/>
                          <a:cs typeface="Arial" pitchFamily="34" charset="0"/>
                        </a:rPr>
                        <a:t> 1531, Chart 1521, Chart 1533, Chart 1559, Chart 1527, Chart 1536, Chart 1549, Chart 1557, Chart 1512, Chart 1508, Chart 1563, Chart 1539, Chart 1526, Chart 1564</a:t>
                      </a:r>
                    </a:p>
                  </a:txBody>
                  <a:tcPr/>
                </a:tc>
              </a:tr>
              <a:tr h="2404109"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PH" sz="2000" dirty="0" smtClean="0">
                          <a:latin typeface="Arial" pitchFamily="34" charset="0"/>
                          <a:cs typeface="Arial" pitchFamily="34" charset="0"/>
                        </a:rPr>
                        <a:t>Verified Charts all relevant to Topography and </a:t>
                      </a:r>
                      <a:r>
                        <a:rPr lang="en-PH" sz="2000" dirty="0" err="1" smtClean="0">
                          <a:latin typeface="Arial" pitchFamily="34" charset="0"/>
                          <a:cs typeface="Arial" pitchFamily="34" charset="0"/>
                        </a:rPr>
                        <a:t>Hydrography</a:t>
                      </a:r>
                      <a:endParaRPr lang="en-PH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n-PH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itchFamily="34" charset="0"/>
                          <a:cs typeface="Arial" pitchFamily="34" charset="0"/>
                        </a:rPr>
                        <a:t>Resource</a:t>
                      </a:r>
                      <a:r>
                        <a:rPr lang="en-PH" sz="2000" baseline="0" dirty="0" smtClean="0">
                          <a:latin typeface="Arial" pitchFamily="34" charset="0"/>
                          <a:cs typeface="Arial" pitchFamily="34" charset="0"/>
                        </a:rPr>
                        <a:t> person and presented power point about Nautical Charting for the Philippine Coast Guard</a:t>
                      </a:r>
                    </a:p>
                    <a:p>
                      <a:pPr algn="l"/>
                      <a:endParaRPr lang="en-PH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768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838200" y="1752601"/>
          <a:ext cx="10515600" cy="5112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4286250"/>
                <a:gridCol w="4076700"/>
              </a:tblGrid>
              <a:tr h="422925"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YEAR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POSITION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PROJECTS/ACHIEVEMENTS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4690"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COMPILIER 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PH" sz="2200" dirty="0" smtClean="0">
                          <a:latin typeface="Arial" pitchFamily="34" charset="0"/>
                          <a:cs typeface="Arial" pitchFamily="34" charset="0"/>
                        </a:rPr>
                        <a:t>Chart 2200 (Overview Chart)</a:t>
                      </a:r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44859"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PH" sz="2000" dirty="0" smtClean="0">
                          <a:latin typeface="Arial" pitchFamily="34" charset="0"/>
                          <a:cs typeface="Arial" pitchFamily="34" charset="0"/>
                        </a:rPr>
                        <a:t>Research</a:t>
                      </a:r>
                      <a:r>
                        <a:rPr lang="en-PH" sz="2000" baseline="0" dirty="0" smtClean="0">
                          <a:latin typeface="Arial" pitchFamily="34" charset="0"/>
                          <a:cs typeface="Arial" pitchFamily="34" charset="0"/>
                        </a:rPr>
                        <a:t> work, </a:t>
                      </a:r>
                      <a:r>
                        <a:rPr lang="en-PH" sz="2000" dirty="0" smtClean="0">
                          <a:latin typeface="Arial" pitchFamily="34" charset="0"/>
                          <a:cs typeface="Arial" pitchFamily="34" charset="0"/>
                        </a:rPr>
                        <a:t>Chart</a:t>
                      </a:r>
                      <a:r>
                        <a:rPr lang="en-PH" sz="2000" baseline="0" dirty="0" smtClean="0">
                          <a:latin typeface="Arial" pitchFamily="34" charset="0"/>
                          <a:cs typeface="Arial" pitchFamily="34" charset="0"/>
                        </a:rPr>
                        <a:t> planning, Gathering Topographic and Navigational Information for updating, Bathymetric Data Compilation, Gathering Tidal Information and Compass Rose for updating, Cartographic enhancement, Quality Assurance and Printing of Charts</a:t>
                      </a:r>
                      <a:endParaRPr lang="en-PH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2925">
                <a:tc>
                  <a:txBody>
                    <a:bodyPr/>
                    <a:lstStyle/>
                    <a:p>
                      <a:pPr algn="ctr"/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49" y="11530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1851714"/>
            <a:ext cx="10515600" cy="5006286"/>
          </a:xfrm>
        </p:spPr>
        <p:txBody>
          <a:bodyPr>
            <a:normAutofit fontScale="55000" lnSpcReduction="20000"/>
          </a:bodyPr>
          <a:lstStyle/>
          <a:p>
            <a:r>
              <a:rPr lang="en-US" sz="5500" b="1" dirty="0" smtClean="0"/>
              <a:t>FOUNDATION</a:t>
            </a:r>
            <a:endParaRPr lang="en-US" sz="4300" b="1" dirty="0" smtClean="0"/>
          </a:p>
          <a:p>
            <a:pPr lvl="3"/>
            <a:r>
              <a:rPr lang="en-US" sz="4700" dirty="0" smtClean="0"/>
              <a:t>Geodesy</a:t>
            </a:r>
          </a:p>
          <a:p>
            <a:pPr lvl="3"/>
            <a:r>
              <a:rPr lang="en-US" sz="4700" dirty="0" smtClean="0"/>
              <a:t>Projections</a:t>
            </a:r>
          </a:p>
          <a:p>
            <a:pPr lvl="3"/>
            <a:r>
              <a:rPr lang="en-US" sz="4700" dirty="0" smtClean="0"/>
              <a:t>Chart Orders</a:t>
            </a:r>
          </a:p>
          <a:p>
            <a:pPr lvl="3"/>
            <a:r>
              <a:rPr lang="en-US" sz="4700" dirty="0" smtClean="0"/>
              <a:t>Latitude and Longitude</a:t>
            </a:r>
          </a:p>
          <a:p>
            <a:pPr lvl="3"/>
            <a:r>
              <a:rPr lang="en-US" sz="4700" dirty="0" smtClean="0"/>
              <a:t>Bearing and Distance</a:t>
            </a:r>
          </a:p>
          <a:p>
            <a:pPr lvl="3"/>
            <a:r>
              <a:rPr lang="en-US" sz="4700" dirty="0" smtClean="0"/>
              <a:t> Chart Datum</a:t>
            </a:r>
          </a:p>
          <a:p>
            <a:pPr lvl="3"/>
            <a:r>
              <a:rPr lang="en-US" sz="4700" dirty="0" smtClean="0"/>
              <a:t>Source Diagram</a:t>
            </a:r>
          </a:p>
          <a:p>
            <a:pPr lvl="3"/>
            <a:r>
              <a:rPr lang="en-US" sz="4700" dirty="0" smtClean="0"/>
              <a:t>Chart Design</a:t>
            </a:r>
          </a:p>
          <a:p>
            <a:pPr lvl="3"/>
            <a:r>
              <a:rPr lang="en-US" sz="4700" dirty="0" smtClean="0"/>
              <a:t>Chart Title</a:t>
            </a:r>
          </a:p>
          <a:p>
            <a:pPr lvl="3"/>
            <a:r>
              <a:rPr lang="en-US" sz="4700" dirty="0" smtClean="0"/>
              <a:t>Chart Symbol and Abbreviation</a:t>
            </a:r>
          </a:p>
          <a:p>
            <a:pPr lvl="3"/>
            <a:r>
              <a:rPr lang="en-US" sz="4700" dirty="0" smtClean="0"/>
              <a:t>Chart Text</a:t>
            </a:r>
          </a:p>
          <a:p>
            <a:pPr lvl="3"/>
            <a:r>
              <a:rPr lang="en-US" sz="4700" dirty="0" err="1" smtClean="0"/>
              <a:t>Hydrography</a:t>
            </a:r>
            <a:endParaRPr lang="en-US" sz="4700" dirty="0" smtClean="0"/>
          </a:p>
          <a:p>
            <a:pPr lvl="3"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	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804</Words>
  <Application>Microsoft Office PowerPoint</Application>
  <PresentationFormat>Widescreen</PresentationFormat>
  <Paragraphs>222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Verdana</vt:lpstr>
      <vt:lpstr>Office Theme</vt:lpstr>
      <vt:lpstr>      CHART PROJECT  8th Course  in Marine Cartography and Data Assessment UKHO, Taunton, UK (2016)  </vt:lpstr>
      <vt:lpstr> Self introduction</vt:lpstr>
      <vt:lpstr> My career path and projects / Achievements</vt:lpstr>
      <vt:lpstr> My career path and projects / Achievements</vt:lpstr>
      <vt:lpstr> My career path and projects / Achievements</vt:lpstr>
      <vt:lpstr> My career path and projects / Achievements</vt:lpstr>
      <vt:lpstr> My career path and projects / Achievements</vt:lpstr>
      <vt:lpstr> My career path and projects / Achievements</vt:lpstr>
      <vt:lpstr>Lessons learned from CHART Course</vt:lpstr>
      <vt:lpstr>Lessons learned from CHART Course</vt:lpstr>
      <vt:lpstr>Lessons learned from CHART Course</vt:lpstr>
      <vt:lpstr>Lessons learned from CHART Course</vt:lpstr>
      <vt:lpstr>Lessons learned from CHART Course</vt:lpstr>
      <vt:lpstr>Lessons learned from CHART Course</vt:lpstr>
      <vt:lpstr>Lessons learned from CHART Course</vt:lpstr>
      <vt:lpstr>Lessons learned from CHART Course</vt:lpstr>
      <vt:lpstr>Lessons learned from CHART Course</vt:lpstr>
      <vt:lpstr>Suggestion for the future</vt:lpstr>
      <vt:lpstr>THANK YOU</vt:lpstr>
    </vt:vector>
  </TitlesOfParts>
  <Company>IHO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POJ</dc:creator>
  <cp:lastModifiedBy>Administrator</cp:lastModifiedBy>
  <cp:revision>60</cp:revision>
  <cp:lastPrinted>2019-10-24T01:20:51Z</cp:lastPrinted>
  <dcterms:created xsi:type="dcterms:W3CDTF">2019-10-04T14:42:16Z</dcterms:created>
  <dcterms:modified xsi:type="dcterms:W3CDTF">2019-10-24T01:23:11Z</dcterms:modified>
</cp:coreProperties>
</file>